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" ContentType="image/vnd.ms-photo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95" r:id="rId1"/>
    <p:sldMasterId id="2147483696" r:id="rId2"/>
  </p:sldMasterIdLst>
  <p:sldIdLst>
    <p:sldId id="257" r:id="rId3"/>
    <p:sldId id="341" r:id="rId4"/>
    <p:sldId id="307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304" y="108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slideMaster" Target="slideMasters/slideMaster2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jpe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Relationship Id="rId3" Type="http://schemas.microsoft.com/office/2007/relationships/hdphoto" Target="../embeddings/oleObject1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jpe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7.jpe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8.jpeg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9.jpe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0.jpeg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1.jpe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47756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140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9403A-8AFF-4B2B-B648-FF5CBFC9A8B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63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412714-3F16-4874-BEA8-0EFECA6B9A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875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385D46-BB81-40F4-97C1-95575D4C9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22980" y="296696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EAA121-572C-4C83-A24E-989B72B92A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2736" y="1678845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BECEA9-B7DA-4E09-9E80-B8B80B8E97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24191" y="39072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108D6E-0789-4A3A-806C-951F2E7E4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29202" y="164980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68D23-CA73-40EF-B39D-027E16880D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23009" y="423645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30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30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0CADDCB3-9ED0-4A68-830A-6B58177892A2}"/>
              </a:ext>
            </a:extLst>
          </p:cNvPr>
          <p:cNvSpPr/>
          <p:nvPr userDrawn="1"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944DC42C-15BC-4390-BEC2-ED222CEABEC9}"/>
              </a:ext>
            </a:extLst>
          </p:cNvPr>
          <p:cNvSpPr/>
          <p:nvPr userDrawn="1"/>
        </p:nvSpPr>
        <p:spPr>
          <a:xfrm rot="135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3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theme" Target="../theme/theme2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90" r:id="rId7"/>
    <p:sldLayoutId id="2147483680" r:id="rId8"/>
    <p:sldLayoutId id="2147483681" r:id="rId9"/>
    <p:sldLayoutId id="2147483682" r:id="rId10"/>
    <p:sldLayoutId id="2147483691" r:id="rId11"/>
    <p:sldLayoutId id="2147483684" r:id="rId12"/>
    <p:sldLayoutId id="2147483693" r:id="rId13"/>
    <p:sldLayoutId id="2147483686" r:id="rId14"/>
    <p:sldLayoutId id="2147483692" r:id="rId15"/>
    <p:sldLayoutId id="2147483687" r:id="rId16"/>
    <p:sldLayoutId id="2147483688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75224" y="4402455"/>
            <a:ext cx="9584652" cy="192023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defRPr/>
            </a:pPr>
            <a:r>
              <a:rPr lang="ko-KR" altLang="en-US" sz="4000" b="1">
                <a:solidFill>
                  <a:schemeClr val="bg1"/>
                </a:solidFill>
                <a:latin typeface="+mj-lt"/>
                <a:cs typeface="Arial"/>
              </a:rPr>
              <a:t>소프트웨어학과</a:t>
            </a:r>
            <a:endParaRPr lang="ko-KR" altLang="en-US" sz="4000" b="1">
              <a:solidFill>
                <a:schemeClr val="bg1"/>
              </a:solidFill>
              <a:latin typeface="+mj-lt"/>
              <a:cs typeface="Arial"/>
            </a:endParaRPr>
          </a:p>
          <a:p>
            <a:pPr algn="r">
              <a:defRPr/>
            </a:pPr>
            <a:r>
              <a:rPr lang="en-US" altLang="ko-KR" sz="4000" b="1">
                <a:solidFill>
                  <a:schemeClr val="bg1"/>
                </a:solidFill>
                <a:latin typeface="+mj-lt"/>
                <a:cs typeface="Arial"/>
              </a:rPr>
              <a:t>2015742022</a:t>
            </a:r>
            <a:endParaRPr lang="en-US" altLang="ko-KR" sz="4000" b="1">
              <a:solidFill>
                <a:schemeClr val="bg1"/>
              </a:solidFill>
              <a:latin typeface="+mj-lt"/>
              <a:cs typeface="Arial"/>
            </a:endParaRPr>
          </a:p>
          <a:p>
            <a:pPr algn="r">
              <a:defRPr/>
            </a:pPr>
            <a:r>
              <a:rPr lang="ko-KR" altLang="en-US" sz="4000" b="1">
                <a:solidFill>
                  <a:schemeClr val="bg1"/>
                </a:solidFill>
                <a:latin typeface="+mj-lt"/>
                <a:cs typeface="Arial"/>
              </a:rPr>
              <a:t>김장훈</a:t>
            </a:r>
            <a:endParaRPr lang="ko-KR" altLang="en-US" sz="4000" b="1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00" y="5812155"/>
            <a:ext cx="12191858" cy="37750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1867">
              <a:solidFill>
                <a:schemeClr val="bg1"/>
              </a:solidFill>
              <a:cs typeface="Arial"/>
            </a:endParaRPr>
          </a:p>
        </p:txBody>
      </p:sp>
      <p:sp>
        <p:nvSpPr>
          <p:cNvPr id="11" name="Text Placeholder 1"/>
          <p:cNvSpPr>
            <a:spLocks noGrp="1"/>
          </p:cNvSpPr>
          <p:nvPr/>
        </p:nvSpPr>
        <p:spPr>
          <a:xfrm>
            <a:off x="323529" y="3066876"/>
            <a:ext cx="11573197" cy="724247"/>
          </a:xfrm>
          <a:prstGeom prst="rect">
            <a:avLst/>
          </a:prstGeom>
        </p:spPr>
        <p:txBody>
          <a:bodyPr anchor="ctr"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0" b="1" i="0" u="none" strike="noStrike" kern="1200" cap="none" spc="0" normalizeH="0" baseline="0" mc:Ignorable="hp" hp:hslEmbossed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게임 프로그래밍</a:t>
            </a:r>
            <a:endParaRPr xmlns:mc="http://schemas.openxmlformats.org/markup-compatibility/2006" xmlns:hp="http://schemas.haansoft.com/office/presentation/8.0" kumimoji="0" lang="ko-KR" altLang="en-US" sz="8000" b="1" i="0" u="none" strike="noStrike" kern="1200" cap="none" spc="0" normalizeH="0" baseline="0" mc:Ignorable="hp" hp:hslEmbossed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단계 </a:t>
            </a:r>
            <a:r>
              <a:rPr lang="en-US" altLang="ko-KR"/>
              <a:t>4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프로그램 실행</a:t>
            </a:r>
            <a:endParaRPr lang="ko-KR" altLang="en-US"/>
          </a:p>
        </p:txBody>
      </p:sp>
      <p:pic>
        <p:nvPicPr>
          <p:cNvPr id="17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80420" y="1386555"/>
            <a:ext cx="3231159" cy="777307"/>
          </a:xfrm>
          <a:prstGeom prst="rect">
            <a:avLst/>
          </a:prstGeom>
        </p:spPr>
      </p:pic>
      <p:pic>
        <p:nvPicPr>
          <p:cNvPr id="17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96339" y="2386070"/>
            <a:ext cx="5799322" cy="1813717"/>
          </a:xfrm>
          <a:prstGeom prst="rect">
            <a:avLst/>
          </a:prstGeom>
        </p:spPr>
      </p:pic>
      <p:pic>
        <p:nvPicPr>
          <p:cNvPr id="17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23011" y="4397718"/>
            <a:ext cx="5745978" cy="224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문서화</a:t>
            </a:r>
            <a:endParaRPr lang="ko-KR" altLang="en-US"/>
          </a:p>
        </p:txBody>
      </p:sp>
      <p:graphicFrame>
        <p:nvGraphicFramePr>
          <p:cNvPr id="175" name=""/>
          <p:cNvGraphicFramePr>
            <a:graphicFrameLocks noGrp="1"/>
          </p:cNvGraphicFramePr>
          <p:nvPr/>
        </p:nvGraphicFramePr>
        <p:xfrm>
          <a:off x="550915" y="2643417"/>
          <a:ext cx="11090170" cy="27203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090170"/>
              </a:tblGrid>
              <a:tr h="252366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2700" b="0" i="0" u="none" strike="noStrike" mc:Ignorable="hp" hp:hslEmbossed="0">
                          <a:solidFill>
                            <a:schemeClr val="dk1"/>
                          </a:solidFill>
                        </a:rPr>
                        <a:t>1. </a:t>
                      </a:r>
                      <a:r>
                        <a:rPr xmlns:mc="http://schemas.openxmlformats.org/markup-compatibility/2006" xmlns:hp="http://schemas.haansoft.com/office/presentation/8.0" sz="2700" b="0" i="0" u="none" strike="noStrike" mc:Ignorable="hp" hp:hslEmbossed="0">
                          <a:solidFill>
                            <a:schemeClr val="dk1"/>
                          </a:solidFill>
                        </a:rPr>
                        <a:t>해당 프로그램을 통해</a:t>
                      </a:r>
                      <a:r>
                        <a:rPr xmlns:mc="http://schemas.openxmlformats.org/markup-compatibility/2006" xmlns:hp="http://schemas.haansoft.com/office/presentation/8.0" lang="EN-US" sz="2700" b="0" i="0" u="none" strike="noStrike" mc:Ignorable="hp" hp:hslEmbossed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sz="2700" b="0" i="0" u="none" strike="noStrike" mc:Ignorable="hp" hp:hslEmbossed="0">
                          <a:solidFill>
                            <a:schemeClr val="dk1"/>
                          </a:solidFill>
                        </a:rPr>
                        <a:t>아무 키나 입력 시 시간에 대한 정보를 가져온다</a:t>
                      </a:r>
                      <a:r>
                        <a:rPr xmlns:mc="http://schemas.openxmlformats.org/markup-compatibility/2006" xmlns:hp="http://schemas.haansoft.com/office/presentation/8.0" lang="EN-US" sz="2700" b="0" i="0" u="none" strike="noStrike" mc:Ignorable="hp" hp:hslEmbossed="0">
                          <a:solidFill>
                            <a:schemeClr val="dk1"/>
                          </a:solidFill>
                        </a:rPr>
                        <a:t>.</a:t>
                      </a:r>
                      <a:endParaRPr xmlns:mc="http://schemas.openxmlformats.org/markup-compatibility/2006" xmlns:hp="http://schemas.haansoft.com/office/presentation/8.0" lang="EN-US" sz="2700" b="0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2700" b="0" i="0" u="none" strike="noStrike" mc:Ignorable="hp" hp:hslEmbossed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xmlns:mc="http://schemas.openxmlformats.org/markup-compatibility/2006" xmlns:hp="http://schemas.haansoft.com/office/presentation/8.0" sz="2700" b="0" i="0" u="none" strike="noStrike" mc:Ignorable="hp" hp:hslEmbossed="0">
                          <a:solidFill>
                            <a:schemeClr val="dk1"/>
                          </a:solidFill>
                        </a:rPr>
                        <a:t>가져온 정보는 디지털 시계와 같이 ■표시의 연결을 통해 출력된다</a:t>
                      </a:r>
                      <a:r>
                        <a:rPr xmlns:mc="http://schemas.openxmlformats.org/markup-compatibility/2006" xmlns:hp="http://schemas.haansoft.com/office/presentation/8.0" lang="EN-US" sz="2700" b="0" i="0" u="none" strike="noStrike" mc:Ignorable="hp" hp:hslEmbossed="0">
                          <a:solidFill>
                            <a:schemeClr val="dk1"/>
                          </a:solidFill>
                        </a:rPr>
                        <a:t>.</a:t>
                      </a:r>
                      <a:endParaRPr xmlns:mc="http://schemas.openxmlformats.org/markup-compatibility/2006" xmlns:hp="http://schemas.haansoft.com/office/presentation/8.0" lang="EN-US" sz="2700" b="0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2700" b="0" i="0" u="none" strike="noStrike" mc:Ignorable="hp" hp:hslEmbossed="0">
                          <a:solidFill>
                            <a:schemeClr val="dk1"/>
                          </a:solidFill>
                        </a:rPr>
                        <a:t>3. </a:t>
                      </a:r>
                      <a:r>
                        <a:rPr xmlns:mc="http://schemas.openxmlformats.org/markup-compatibility/2006" xmlns:hp="http://schemas.haansoft.com/office/presentation/8.0" sz="2700" b="0" i="0" u="none" strike="noStrike" mc:Ignorable="hp" hp:hslEmbossed="0">
                          <a:solidFill>
                            <a:schemeClr val="dk1"/>
                          </a:solidFill>
                        </a:rPr>
                        <a:t>해당 프로그램은 재입력을 받기 전까지 계속된다</a:t>
                      </a:r>
                      <a:r>
                        <a:rPr xmlns:mc="http://schemas.openxmlformats.org/markup-compatibility/2006" xmlns:hp="http://schemas.haansoft.com/office/presentation/8.0" lang="EN-US" sz="2700" b="0" i="0" u="none" strike="noStrike" mc:Ignorable="hp" hp:hslEmbossed="0">
                          <a:solidFill>
                            <a:schemeClr val="dk1"/>
                          </a:solidFill>
                        </a:rPr>
                        <a:t>.</a:t>
                      </a:r>
                      <a:endParaRPr xmlns:mc="http://schemas.openxmlformats.org/markup-compatibility/2006" xmlns:hp="http://schemas.haansoft.com/office/presentation/8.0" lang="EN-US" sz="2700" b="0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2700" b="0" i="0" u="none" strike="noStrike" mc:Ignorable="hp" hp:hslEmbossed="0">
                          <a:solidFill>
                            <a:schemeClr val="dk1"/>
                          </a:solidFill>
                        </a:rPr>
                        <a:t>4. </a:t>
                      </a:r>
                      <a:r>
                        <a:rPr xmlns:mc="http://schemas.openxmlformats.org/markup-compatibility/2006" xmlns:hp="http://schemas.haansoft.com/office/presentation/8.0" sz="2700" b="0" i="0" u="none" strike="noStrike" mc:Ignorable="hp" hp:hslEmbossed="0">
                          <a:solidFill>
                            <a:schemeClr val="dk1"/>
                          </a:solidFill>
                        </a:rPr>
                        <a:t>재입력을 받으면 해당 프로그램은 실행을 종료한다</a:t>
                      </a:r>
                      <a:r>
                        <a:rPr xmlns:mc="http://schemas.openxmlformats.org/markup-compatibility/2006" xmlns:hp="http://schemas.haansoft.com/office/presentation/8.0" lang="EN-US" sz="2700" b="0" i="0" u="none" strike="noStrike" mc:Ignorable="hp" hp:hslEmbossed="0">
                          <a:solidFill>
                            <a:schemeClr val="dk1"/>
                          </a:solidFill>
                        </a:rPr>
                        <a:t>.</a:t>
                      </a:r>
                      <a:endParaRPr xmlns:mc="http://schemas.openxmlformats.org/markup-compatibility/2006" xmlns:hp="http://schemas.haansoft.com/office/presentation/8.0" lang="EN-US" sz="2700" b="0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027"/>
            <a:ext cx="12192000" cy="6876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 rot="0">
            <a:off x="4753009" y="790578"/>
            <a:ext cx="5621924" cy="958096"/>
            <a:chOff x="4753009" y="790578"/>
            <a:chExt cx="5621924" cy="958096"/>
          </a:xfrm>
        </p:grpSpPr>
        <p:grpSp>
          <p:nvGrpSpPr>
            <p:cNvPr id="20" name="Group 19"/>
            <p:cNvGrpSpPr/>
            <p:nvPr/>
          </p:nvGrpSpPr>
          <p:grpSpPr>
            <a:xfrm rot="0">
              <a:off x="5946145" y="869517"/>
              <a:ext cx="4428788" cy="719253"/>
              <a:chOff x="6557475" y="1411926"/>
              <a:chExt cx="4507692" cy="719253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6557475" y="1750478"/>
                <a:ext cx="4507692" cy="3807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xmlns:mc="http://schemas.openxmlformats.org/markup-compatibility/2006" xmlns:hp="http://schemas.haansoft.com/office/presentation/8.0" lang="en-US" altLang="ko-KR" sz="1200" b="0" i="0" u="none" strike="noStrike" mc:Ignorable="hp" hp:hslEmbossed="0">
                    <a:solidFill>
                      <a:schemeClr val="lt1"/>
                    </a:solidFill>
                  </a:rPr>
                  <a:t>*</a:t>
                </a:r>
                <a:r>
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<a:solidFill>
                      <a:schemeClr val="lt1"/>
                    </a:solidFill>
                  </a:rPr>
                  <a:t> </a:t>
                </a:r>
                <a:r>
                  <a:rPr xmlns:mc="http://schemas.openxmlformats.org/markup-compatibility/2006" xmlns:hp="http://schemas.haansoft.com/office/presentation/8.0" sz="1200" b="0" i="0" u="none" strike="noStrike" mc:Ignorable="hp" hp:hslEmbossed="0">
                    <a:solidFill>
                      <a:schemeClr val="lt1"/>
                    </a:solidFill>
                  </a:rPr>
                  <a:t>문제 정의</a:t>
                </a:r>
                <a:r>
                  <a:rPr lang="en-US" altLang="ko-KR" sz="1200">
                    <a:solidFill>
                      <a:schemeClr val="lt1"/>
                    </a:solidFill>
                    <a:cs typeface="Arial"/>
                  </a:rPr>
                  <a:t> </a:t>
                </a:r>
                <a:endParaRPr lang="en-US" altLang="ko-KR" sz="1200">
                  <a:solidFill>
                    <a:schemeClr val="lt1"/>
                  </a:solidFill>
                  <a:cs typeface="Arial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>
                <a:spAutoFit/>
              </a:bodyPr>
              <a:lstStyle/>
              <a:p>
                <a:pPr lvl="0">
                  <a:defRPr/>
                </a:pPr>
                <a:r>
                  <a:rPr lang="ko-KR" altLang="en-US" b="1">
                    <a:solidFill>
                      <a:schemeClr val="bg1"/>
                    </a:solidFill>
                    <a:cs typeface="Arial"/>
                  </a:rPr>
                  <a:t>단계 </a:t>
                </a:r>
                <a:r>
                  <a:rPr lang="en-US" altLang="ko-KR" b="1">
                    <a:solidFill>
                      <a:schemeClr val="bg1"/>
                    </a:solidFill>
                    <a:cs typeface="Arial"/>
                  </a:rPr>
                  <a:t>1</a:t>
                </a:r>
                <a:endParaRPr lang="en-US" altLang="ko-KR" b="1">
                  <a:solidFill>
                    <a:schemeClr val="bg1"/>
                  </a:solidFill>
                  <a:cs typeface="Arial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>
                <a:defRPr/>
              </a:pPr>
              <a:r>
                <a:rPr lang="en-US" altLang="ko-KR" sz="2800" b="1">
                  <a:solidFill>
                    <a:schemeClr val="bg1"/>
                  </a:solidFill>
                  <a:cs typeface="Arial"/>
                </a:rPr>
                <a:t>01</a:t>
              </a:r>
              <a:endParaRPr lang="ko-KR" altLang="en-US" sz="28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 rot="0">
            <a:off x="5350009" y="2230161"/>
            <a:ext cx="5595548" cy="958096"/>
            <a:chOff x="5276743" y="2230161"/>
            <a:chExt cx="5595548" cy="958096"/>
          </a:xfrm>
        </p:grpSpPr>
        <p:grpSp>
          <p:nvGrpSpPr>
            <p:cNvPr id="24" name="Group 23"/>
            <p:cNvGrpSpPr/>
            <p:nvPr/>
          </p:nvGrpSpPr>
          <p:grpSpPr>
            <a:xfrm rot="0">
              <a:off x="6443503" y="2309100"/>
              <a:ext cx="4428788" cy="784619"/>
              <a:chOff x="6557475" y="1411926"/>
              <a:chExt cx="4507692" cy="784619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6557475" y="1750476"/>
                <a:ext cx="4507692" cy="446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solidFill>
                      <a:schemeClr val="bg1"/>
                    </a:solidFill>
                    <a:cs typeface="Arial"/>
                  </a:rPr>
                  <a:t>*</a:t>
                </a:r>
                <a:r>
                  <a:rPr lang="ko-KR" altLang="en-US" sz="1200">
                    <a:solidFill>
                      <a:schemeClr val="bg1"/>
                    </a:solidFill>
                    <a:cs typeface="Arial"/>
                  </a:rPr>
                  <a:t> 처리 순서</a:t>
                </a:r>
                <a:endParaRPr lang="ko-KR" altLang="en-US" sz="1200">
                  <a:solidFill>
                    <a:schemeClr val="bg1"/>
                  </a:solidFill>
                  <a:cs typeface="Arial"/>
                </a:endParaRPr>
              </a:p>
              <a:p>
                <a:pPr lvl="0">
                  <a:defRPr/>
                </a:pPr>
                <a:r>
                  <a:rPr lang="en-US" altLang="ko-KR" sz="1200">
                    <a:solidFill>
                      <a:schemeClr val="bg1"/>
                    </a:solidFill>
                    <a:cs typeface="Arial"/>
                  </a:rPr>
                  <a:t>*</a:t>
                </a:r>
                <a:r>
                  <a:rPr lang="ko-KR" altLang="en-US" sz="1200">
                    <a:solidFill>
                      <a:schemeClr val="bg1"/>
                    </a:solidFill>
                    <a:cs typeface="Arial"/>
                  </a:rPr>
                  <a:t> 처리해야 할 내용</a:t>
                </a:r>
                <a:endParaRPr lang="ko-KR" altLang="en-US" sz="1200">
                  <a:solidFill>
                    <a:schemeClr val="bg1"/>
                  </a:solidFill>
                  <a:cs typeface="Arial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>
                <a:spAutoFit/>
              </a:bodyPr>
              <a:lstStyle/>
              <a:p>
                <a:pPr lvl="0">
                  <a:defRPr/>
                </a:pPr>
                <a:r>
                  <a:rPr lang="ko-KR" altLang="en-US" b="1">
                    <a:solidFill>
                      <a:schemeClr val="bg1"/>
                    </a:solidFill>
                    <a:cs typeface="Arial"/>
                  </a:rPr>
                  <a:t>단계 </a:t>
                </a:r>
                <a:r>
                  <a:rPr lang="en-US" altLang="ko-KR" b="1">
                    <a:solidFill>
                      <a:schemeClr val="bg1"/>
                    </a:solidFill>
                    <a:cs typeface="Arial"/>
                  </a:rPr>
                  <a:t>2</a:t>
                </a:r>
                <a:endParaRPr lang="en-US" altLang="ko-KR" b="1">
                  <a:solidFill>
                    <a:schemeClr val="bg1"/>
                  </a:solidFill>
                  <a:cs typeface="Arial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>
                <a:defRPr/>
              </a:pPr>
              <a:r>
                <a:rPr lang="en-US" altLang="ko-KR" sz="2800" b="1">
                  <a:solidFill>
                    <a:schemeClr val="bg1"/>
                  </a:solidFill>
                  <a:cs typeface="Arial"/>
                </a:rPr>
                <a:t>02</a:t>
              </a:r>
              <a:endParaRPr lang="ko-KR" altLang="en-US" sz="28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 rot="0">
            <a:off x="5920633" y="3669744"/>
            <a:ext cx="5595548" cy="958096"/>
            <a:chOff x="5800477" y="3669744"/>
            <a:chExt cx="5595548" cy="958096"/>
          </a:xfrm>
        </p:grpSpPr>
        <p:grpSp>
          <p:nvGrpSpPr>
            <p:cNvPr id="28" name="Group 27"/>
            <p:cNvGrpSpPr/>
            <p:nvPr/>
          </p:nvGrpSpPr>
          <p:grpSpPr>
            <a:xfrm rot="0">
              <a:off x="6967237" y="3748683"/>
              <a:ext cx="4428788" cy="783311"/>
              <a:chOff x="6557475" y="1411926"/>
              <a:chExt cx="4507692" cy="783311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6557475" y="1750478"/>
                <a:ext cx="4507692" cy="444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solidFill>
                      <a:schemeClr val="bg1"/>
                    </a:solidFill>
                    <a:cs typeface="Arial"/>
                  </a:rPr>
                  <a:t>*</a:t>
                </a:r>
                <a:r>
                  <a:rPr lang="ko-KR" altLang="en-US" sz="1200">
                    <a:solidFill>
                      <a:schemeClr val="bg1"/>
                    </a:solidFill>
                    <a:cs typeface="Arial"/>
                  </a:rPr>
                  <a:t> 프로그램 작성</a:t>
                </a:r>
                <a:endParaRPr lang="ko-KR" altLang="en-US" sz="1200">
                  <a:solidFill>
                    <a:schemeClr val="bg1"/>
                  </a:solidFill>
                  <a:cs typeface="Arial"/>
                </a:endParaRPr>
              </a:p>
              <a:p>
                <a:pPr lvl="0">
                  <a:defRPr/>
                </a:pPr>
                <a:r>
                  <a:rPr lang="en-US" altLang="ko-KR" sz="1200">
                    <a:solidFill>
                      <a:schemeClr val="bg1"/>
                    </a:solidFill>
                    <a:cs typeface="Arial"/>
                  </a:rPr>
                  <a:t>*</a:t>
                </a:r>
                <a:r>
                  <a:rPr lang="ko-KR" altLang="en-US" sz="1200">
                    <a:solidFill>
                      <a:schemeClr val="bg1"/>
                    </a:solidFill>
                    <a:cs typeface="Arial"/>
                  </a:rPr>
                  <a:t> 완성</a:t>
                </a:r>
                <a:endParaRPr lang="ko-KR" altLang="en-US" sz="1200">
                  <a:solidFill>
                    <a:schemeClr val="bg1"/>
                  </a:solidFill>
                  <a:cs typeface="Arial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>
                <a:spAutoFit/>
              </a:bodyPr>
              <a:lstStyle/>
              <a:p>
                <a:pPr lvl="0">
                  <a:defRPr/>
                </a:pPr>
                <a:r>
                  <a:rPr lang="ko-KR" altLang="en-US" b="1">
                    <a:solidFill>
                      <a:schemeClr val="bg1"/>
                    </a:solidFill>
                    <a:cs typeface="Arial"/>
                  </a:rPr>
                  <a:t>단계 </a:t>
                </a:r>
                <a:r>
                  <a:rPr lang="en-US" altLang="ko-KR" b="1">
                    <a:solidFill>
                      <a:schemeClr val="bg1"/>
                    </a:solidFill>
                    <a:cs typeface="Arial"/>
                  </a:rPr>
                  <a:t>3</a:t>
                </a:r>
                <a:endParaRPr lang="en-US" altLang="ko-KR" b="1">
                  <a:solidFill>
                    <a:schemeClr val="bg1"/>
                  </a:solidFill>
                  <a:cs typeface="Arial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>
                <a:defRPr/>
              </a:pPr>
              <a:r>
                <a:rPr lang="en-US" altLang="ko-KR" sz="2800" b="1">
                  <a:solidFill>
                    <a:schemeClr val="bg1"/>
                  </a:solidFill>
                  <a:cs typeface="Arial"/>
                </a:rPr>
                <a:t>03</a:t>
              </a:r>
              <a:endParaRPr lang="ko-KR" altLang="en-US" sz="28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 rot="0">
            <a:off x="6491258" y="5109327"/>
            <a:ext cx="5595548" cy="958096"/>
            <a:chOff x="6324210" y="5109327"/>
            <a:chExt cx="5595548" cy="958096"/>
          </a:xfrm>
        </p:grpSpPr>
        <p:grpSp>
          <p:nvGrpSpPr>
            <p:cNvPr id="32" name="Group 31"/>
            <p:cNvGrpSpPr/>
            <p:nvPr/>
          </p:nvGrpSpPr>
          <p:grpSpPr>
            <a:xfrm rot="0">
              <a:off x="7490970" y="5188266"/>
              <a:ext cx="4428788" cy="791527"/>
              <a:chOff x="6557475" y="1411926"/>
              <a:chExt cx="4507692" cy="791527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6557475" y="1750479"/>
                <a:ext cx="4507692" cy="452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>
                    <a:solidFill>
                      <a:schemeClr val="bg1"/>
                    </a:solidFill>
                    <a:cs typeface="Arial"/>
                  </a:rPr>
                  <a:t>*</a:t>
                </a:r>
                <a:r>
                  <a:rPr lang="ko-KR" altLang="en-US" sz="1200">
                    <a:solidFill>
                      <a:schemeClr val="bg1"/>
                    </a:solidFill>
                    <a:cs typeface="Arial"/>
                  </a:rPr>
                  <a:t> 프로그램 실행</a:t>
                </a:r>
                <a:endParaRPr lang="ko-KR" altLang="en-US" sz="1200">
                  <a:solidFill>
                    <a:schemeClr val="bg1"/>
                  </a:solidFill>
                  <a:cs typeface="Arial"/>
                </a:endParaRPr>
              </a:p>
              <a:p>
                <a:pPr lvl="0">
                  <a:defRPr/>
                </a:pPr>
                <a:r>
                  <a:rPr lang="en-US" altLang="ko-KR" sz="1200">
                    <a:solidFill>
                      <a:schemeClr val="bg1"/>
                    </a:solidFill>
                    <a:cs typeface="Arial"/>
                  </a:rPr>
                  <a:t>*</a:t>
                </a:r>
                <a:r>
                  <a:rPr lang="ko-KR" altLang="en-US" sz="1200">
                    <a:solidFill>
                      <a:schemeClr val="bg1"/>
                    </a:solidFill>
                    <a:cs typeface="Arial"/>
                  </a:rPr>
                  <a:t> 문서화</a:t>
                </a:r>
                <a:endParaRPr lang="ko-KR" altLang="en-US" sz="1200">
                  <a:solidFill>
                    <a:schemeClr val="bg1"/>
                  </a:solidFill>
                  <a:cs typeface="Arial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>
                <a:spAutoFit/>
              </a:bodyPr>
              <a:lstStyle/>
              <a:p>
                <a:pPr lvl="0">
                  <a:defRPr/>
                </a:pPr>
                <a:r>
                  <a:rPr lang="ko-KR" altLang="en-US" b="1">
                    <a:solidFill>
                      <a:schemeClr val="bg1"/>
                    </a:solidFill>
                    <a:cs typeface="Arial"/>
                  </a:rPr>
                  <a:t>단계 </a:t>
                </a:r>
                <a:r>
                  <a:rPr lang="en-US" altLang="ko-KR" b="1">
                    <a:solidFill>
                      <a:schemeClr val="bg1"/>
                    </a:solidFill>
                    <a:cs typeface="Arial"/>
                  </a:rPr>
                  <a:t>4</a:t>
                </a:r>
                <a:endParaRPr lang="en-US" altLang="ko-KR" b="1">
                  <a:solidFill>
                    <a:schemeClr val="bg1"/>
                  </a:solidFill>
                  <a:cs typeface="Arial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>
                <a:defRPr/>
              </a:pPr>
              <a:r>
                <a:rPr lang="en-US" altLang="ko-KR" sz="2800" b="1">
                  <a:solidFill>
                    <a:schemeClr val="bg1"/>
                  </a:solidFill>
                  <a:cs typeface="Arial"/>
                </a:rPr>
                <a:t>04</a:t>
              </a:r>
              <a:endParaRPr lang="ko-KR" altLang="en-US" sz="28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159930" y="771545"/>
            <a:ext cx="2925979" cy="8534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5000">
                <a:solidFill>
                  <a:schemeClr val="bg1"/>
                </a:solidFill>
                <a:latin typeface="+mj-lt"/>
                <a:ea typeface="+mn-ea"/>
                <a:cs typeface="Arial"/>
              </a:rPr>
              <a:t>목차</a:t>
            </a:r>
            <a:endParaRPr lang="ko-KR" altLang="en-US" sz="5000">
              <a:solidFill>
                <a:schemeClr val="bg1"/>
              </a:solidFill>
              <a:latin typeface="+mj-lt"/>
              <a:ea typeface="+mn-ea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단계 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문제 정의</a:t>
            </a:r>
            <a:endParaRPr lang="ko-KR" altLang="en-US"/>
          </a:p>
        </p:txBody>
      </p:sp>
      <p:grpSp>
        <p:nvGrpSpPr>
          <p:cNvPr id="115" name="Group 114"/>
          <p:cNvGrpSpPr/>
          <p:nvPr/>
        </p:nvGrpSpPr>
        <p:grpSpPr>
          <a:xfrm rot="0">
            <a:off x="248954" y="1942901"/>
            <a:ext cx="2361210" cy="847696"/>
            <a:chOff x="764930" y="5799373"/>
            <a:chExt cx="1371600" cy="523221"/>
          </a:xfrm>
          <a:solidFill>
            <a:schemeClr val="accent5"/>
          </a:solidFill>
        </p:grpSpPr>
        <p:sp>
          <p:nvSpPr>
            <p:cNvPr id="116" name="Rectangle 115"/>
            <p:cNvSpPr/>
            <p:nvPr/>
          </p:nvSpPr>
          <p:spPr>
            <a:xfrm>
              <a:off x="764930" y="5799373"/>
              <a:ext cx="1371600" cy="523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42350" y="5895114"/>
              <a:ext cx="1083256" cy="3206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>
                <a:defRPr/>
              </a:pPr>
              <a:r>
                <a:rPr lang="ko-KR" altLang="en-US" sz="2800" b="1">
                  <a:solidFill>
                    <a:schemeClr val="bg1"/>
                  </a:solidFill>
                  <a:cs typeface="Arial"/>
                </a:rPr>
                <a:t>사전 정보</a:t>
              </a:r>
              <a:endParaRPr lang="ko-KR" altLang="en-US" sz="2800" b="1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151" name="Group 114"/>
          <p:cNvGrpSpPr/>
          <p:nvPr/>
        </p:nvGrpSpPr>
        <p:grpSpPr>
          <a:xfrm rot="0">
            <a:off x="248954" y="3581405"/>
            <a:ext cx="2361210" cy="847696"/>
            <a:chOff x="764930" y="5799373"/>
            <a:chExt cx="1371600" cy="523221"/>
          </a:xfrm>
          <a:solidFill>
            <a:schemeClr val="accent2"/>
          </a:solidFill>
        </p:grpSpPr>
        <p:sp>
          <p:nvSpPr>
            <p:cNvPr id="152" name="Rectangle 115"/>
            <p:cNvSpPr/>
            <p:nvPr/>
          </p:nvSpPr>
          <p:spPr>
            <a:xfrm>
              <a:off x="764930" y="5799373"/>
              <a:ext cx="1371600" cy="523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3" name="Rectangle 116"/>
            <p:cNvSpPr/>
            <p:nvPr/>
          </p:nvSpPr>
          <p:spPr>
            <a:xfrm>
              <a:off x="813024" y="5904482"/>
              <a:ext cx="1271742" cy="31629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pPr algn="ctr" latinLnBrk="1">
                <a:defRPr/>
              </a:pPr>
              <a:r>
                <a:rPr lang="ko-KR" altLang="en-US" sz="2800" b="1">
                  <a:solidFill>
                    <a:schemeClr val="bg1"/>
                  </a:solidFill>
                  <a:cs typeface="Arial"/>
                </a:rPr>
                <a:t>계산 및 처리</a:t>
              </a:r>
              <a:endParaRPr lang="ko-KR" altLang="en-US" sz="2800" b="1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154" name="Group 114"/>
          <p:cNvGrpSpPr/>
          <p:nvPr/>
        </p:nvGrpSpPr>
        <p:grpSpPr>
          <a:xfrm rot="0">
            <a:off x="248954" y="5262207"/>
            <a:ext cx="2361210" cy="847696"/>
            <a:chOff x="764930" y="5799373"/>
            <a:chExt cx="1371600" cy="523221"/>
          </a:xfrm>
          <a:solidFill>
            <a:schemeClr val="accent3"/>
          </a:solidFill>
        </p:grpSpPr>
        <p:sp>
          <p:nvSpPr>
            <p:cNvPr id="155" name="Rectangle 115"/>
            <p:cNvSpPr/>
            <p:nvPr/>
          </p:nvSpPr>
          <p:spPr>
            <a:xfrm>
              <a:off x="764930" y="5799373"/>
              <a:ext cx="1371600" cy="523221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6" name="Rectangle 116"/>
            <p:cNvSpPr/>
            <p:nvPr/>
          </p:nvSpPr>
          <p:spPr>
            <a:xfrm>
              <a:off x="924656" y="5913913"/>
              <a:ext cx="1095417" cy="319456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>
              <a:spAutoFit/>
            </a:bodyPr>
            <a:lstStyle/>
            <a:p>
              <a:pPr algn="ctr" latinLnBrk="1">
                <a:defRPr/>
              </a:pPr>
              <a:r>
                <a:rPr lang="ko-KR" altLang="en-US" sz="2800" b="1">
                  <a:solidFill>
                    <a:schemeClr val="bg1"/>
                  </a:solidFill>
                  <a:cs typeface="Arial"/>
                </a:rPr>
                <a:t>목표</a:t>
              </a:r>
              <a:endParaRPr lang="ko-KR" altLang="en-US" sz="2800" b="1">
                <a:solidFill>
                  <a:schemeClr val="bg1"/>
                </a:solidFill>
                <a:cs typeface="Arial"/>
              </a:endParaRPr>
            </a:p>
          </p:txBody>
        </p:sp>
      </p:grpSp>
      <p:graphicFrame>
        <p:nvGraphicFramePr>
          <p:cNvPr id="157" name=""/>
          <p:cNvGraphicFramePr>
            <a:graphicFrameLocks noGrp="1"/>
          </p:cNvGraphicFramePr>
          <p:nvPr/>
        </p:nvGraphicFramePr>
        <p:xfrm>
          <a:off x="2917152" y="1671108"/>
          <a:ext cx="8812530" cy="140589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812530"/>
              </a:tblGrid>
              <a:tr h="126561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b="0" i="0" u="none" strike="noStrike" mc:Ignorable="hp" hp:hslEmbossed="0">
                          <a:solidFill>
                            <a:schemeClr val="dk1"/>
                          </a:solidFill>
                        </a:rPr>
                        <a:t>게임 등을 하며 바탕화면으로 되돌아가거나 휴대폰을 통해 일일이 시간을 확인하기가 귀찮아 시간이 가는 줄 모르고 시간을 낭비하게 되는 일이 많아</a:t>
                      </a:r>
                      <a:r>
                        <a:rPr xmlns:mc="http://schemas.openxmlformats.org/markup-compatibility/2006" xmlns:hp="http://schemas.haansoft.com/office/presentation/8.0" lang="EN-US" b="0" i="0" u="none" strike="noStrike" mc:Ignorable="hp" hp:hslEmbossed="0">
                          <a:solidFill>
                            <a:schemeClr val="dk1"/>
                          </a:solidFill>
                        </a:rPr>
                        <a:t>, </a:t>
                      </a:r>
                      <a:endParaRPr xmlns:mc="http://schemas.openxmlformats.org/markup-compatibility/2006" xmlns:hp="http://schemas.haansoft.com/office/presentation/8.0" lang="EN-US" b="0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b="0" i="0" u="none" strike="noStrike" mc:Ignorable="hp" hp:hslEmbossed="0">
                          <a:solidFill>
                            <a:schemeClr val="dk1"/>
                          </a:solidFill>
                        </a:rPr>
                        <a:t>특정 버튼을 누르면 간단히 화면에 시간이 나오도록 설정을 하고 싶다</a:t>
                      </a:r>
                      <a:r>
                        <a:rPr xmlns:mc="http://schemas.openxmlformats.org/markup-compatibility/2006" xmlns:hp="http://schemas.haansoft.com/office/presentation/8.0" lang="EN-US" b="0" i="0" u="none" strike="noStrike" mc:Ignorable="hp" hp:hslEmbossed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8" name=""/>
          <p:cNvGraphicFramePr>
            <a:graphicFrameLocks noGrp="1"/>
          </p:cNvGraphicFramePr>
          <p:nvPr/>
        </p:nvGraphicFramePr>
        <p:xfrm>
          <a:off x="2917152" y="3534554"/>
          <a:ext cx="8811106" cy="126561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811106"/>
              </a:tblGrid>
              <a:tr h="126561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b="0" i="0" u="none" strike="noStrike" mc:Ignorable="hp" hp:hslEmbossed="0">
                          <a:solidFill>
                            <a:schemeClr val="dk1"/>
                          </a:solidFill>
                        </a:rPr>
                        <a:t>c</a:t>
                      </a:r>
                      <a:r>
                        <a:rPr xmlns:mc="http://schemas.openxmlformats.org/markup-compatibility/2006" xmlns:hp="http://schemas.haansoft.com/office/presentation/8.0" b="0" i="0" u="none" strike="noStrike" mc:Ignorable="hp" hp:hslEmbossed="0">
                          <a:solidFill>
                            <a:schemeClr val="dk1"/>
                          </a:solidFill>
                        </a:rPr>
                        <a:t>언어에서 시간 관련 함수를 모아놓은 라이브러리인 </a:t>
                      </a:r>
                      <a:r>
                        <a:rPr xmlns:mc="http://schemas.openxmlformats.org/markup-compatibility/2006" xmlns:hp="http://schemas.haansoft.com/office/presentation/8.0" lang="EN-US" b="0" i="0" u="none" strike="noStrike" mc:Ignorable="hp" hp:hslEmbossed="0">
                          <a:solidFill>
                            <a:schemeClr val="dk1"/>
                          </a:solidFill>
                        </a:rPr>
                        <a:t>time.h</a:t>
                      </a:r>
                      <a:r>
                        <a:rPr xmlns:mc="http://schemas.openxmlformats.org/markup-compatibility/2006" xmlns:hp="http://schemas.haansoft.com/office/presentation/8.0" b="0" i="0" u="none" strike="noStrike" mc:Ignorable="hp" hp:hslEmbossed="0">
                          <a:solidFill>
                            <a:schemeClr val="dk1"/>
                          </a:solidFill>
                        </a:rPr>
                        <a:t>를 이용하고</a:t>
                      </a:r>
                      <a:r>
                        <a:rPr xmlns:mc="http://schemas.openxmlformats.org/markup-compatibility/2006" xmlns:hp="http://schemas.haansoft.com/office/presentation/8.0" lang="EN-US" b="0" i="0" u="none" strike="noStrike" mc:Ignorable="hp" hp:hslEmbossed="0">
                          <a:solidFill>
                            <a:schemeClr val="dk1"/>
                          </a:solidFill>
                        </a:rPr>
                        <a:t>,</a:t>
                      </a:r>
                      <a:endParaRPr xmlns:mc="http://schemas.openxmlformats.org/markup-compatibility/2006" xmlns:hp="http://schemas.haansoft.com/office/presentation/8.0" lang="EN-US" b="0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b="0" i="0" u="none" strike="noStrike" mc:Ignorable="hp" hp:hslEmbossed="0">
                          <a:solidFill>
                            <a:schemeClr val="dk1"/>
                          </a:solidFill>
                        </a:rPr>
                        <a:t>버튼 클릭 시</a:t>
                      </a:r>
                      <a:r>
                        <a:rPr xmlns:mc="http://schemas.openxmlformats.org/markup-compatibility/2006" xmlns:hp="http://schemas.haansoft.com/office/presentation/8.0" lang="EN-US" b="0" i="0" u="none" strike="noStrike" mc:Ignorable="hp" hp:hslEmbossed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b="0" i="0" u="none" strike="noStrike" mc:Ignorable="hp" hp:hslEmbossed="0">
                          <a:solidFill>
                            <a:schemeClr val="dk1"/>
                          </a:solidFill>
                        </a:rPr>
                        <a:t>시간이 나오도록 설정한다</a:t>
                      </a:r>
                      <a:r>
                        <a:rPr xmlns:mc="http://schemas.openxmlformats.org/markup-compatibility/2006" xmlns:hp="http://schemas.haansoft.com/office/presentation/8.0" lang="EN-US" b="0" i="0" u="none" strike="noStrike" mc:Ignorable="hp" hp:hslEmbossed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9" name=""/>
          <p:cNvGraphicFramePr>
            <a:graphicFrameLocks noGrp="1"/>
          </p:cNvGraphicFramePr>
          <p:nvPr/>
        </p:nvGraphicFramePr>
        <p:xfrm>
          <a:off x="2917152" y="5388475"/>
          <a:ext cx="8811106" cy="126561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811106"/>
              </a:tblGrid>
              <a:tr h="126561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b="0" i="0" u="none" strike="noStrike" mc:Ignorable="hp" hp:hslEmbossed="0">
                          <a:solidFill>
                            <a:schemeClr val="dk1"/>
                          </a:solidFill>
                        </a:rPr>
                        <a:t>time.h</a:t>
                      </a:r>
                      <a:r>
                        <a:rPr xmlns:mc="http://schemas.openxmlformats.org/markup-compatibility/2006" xmlns:hp="http://schemas.haansoft.com/office/presentation/8.0" b="0" i="0" u="none" strike="noStrike" mc:Ignorable="hp" hp:hslEmbossed="0">
                          <a:solidFill>
                            <a:schemeClr val="dk1"/>
                          </a:solidFill>
                        </a:rPr>
                        <a:t>로부터 가져온 정보를 </a:t>
                      </a:r>
                      <a:r>
                        <a:rPr xmlns:mc="http://schemas.openxmlformats.org/markup-compatibility/2006" xmlns:hp="http://schemas.haansoft.com/office/presentation/8.0" lang="EN-US" b="0" i="0" u="none" strike="noStrike" mc:Ignorable="hp" hp:hslEmbossed="0">
                          <a:solidFill>
                            <a:schemeClr val="dk1"/>
                          </a:solidFill>
                        </a:rPr>
                        <a:t>20</a:t>
                      </a:r>
                      <a:r>
                        <a:rPr xmlns:mc="http://schemas.openxmlformats.org/markup-compatibility/2006" xmlns:hp="http://schemas.haansoft.com/office/presentation/8.0" b="0" i="0" u="none" strike="noStrike" mc:Ignorable="hp" hp:hslEmbossed="0">
                          <a:solidFill>
                            <a:schemeClr val="dk1"/>
                          </a:solidFill>
                        </a:rPr>
                        <a:t>칸짜리 배열을 통해 디지털 시계처럼 출력되도록 만든다</a:t>
                      </a:r>
                      <a:r>
                        <a:rPr xmlns:mc="http://schemas.openxmlformats.org/markup-compatibility/2006" xmlns:hp="http://schemas.haansoft.com/office/presentation/8.0" lang="EN-US" b="0" i="0" u="none" strike="noStrike" mc:Ignorable="hp" hp:hslEmbossed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85713"/>
            <a:ext cx="11573197" cy="72424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단계 </a:t>
            </a:r>
            <a:r>
              <a:rPr lang="en-US" altLang="ko-KR"/>
              <a:t>2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처리 순서</a:t>
            </a:r>
            <a:endParaRPr lang="ko-KR" altLang="en-US"/>
          </a:p>
        </p:txBody>
      </p:sp>
      <p:grpSp>
        <p:nvGrpSpPr>
          <p:cNvPr id="115" name="Group 114"/>
          <p:cNvGrpSpPr/>
          <p:nvPr/>
        </p:nvGrpSpPr>
        <p:grpSpPr>
          <a:xfrm rot="0">
            <a:off x="248954" y="1904801"/>
            <a:ext cx="2361210" cy="847696"/>
            <a:chOff x="764930" y="5799373"/>
            <a:chExt cx="1371600" cy="523221"/>
          </a:xfrm>
          <a:solidFill>
            <a:schemeClr val="accent5"/>
          </a:solidFill>
        </p:grpSpPr>
        <p:sp>
          <p:nvSpPr>
            <p:cNvPr id="116" name="Rectangle 115"/>
            <p:cNvSpPr/>
            <p:nvPr/>
          </p:nvSpPr>
          <p:spPr>
            <a:xfrm>
              <a:off x="764930" y="5799373"/>
              <a:ext cx="1371600" cy="523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42349" y="5895113"/>
              <a:ext cx="1083256" cy="320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>
                <a:defRPr/>
              </a:pPr>
              <a:r>
                <a:rPr lang="ko-KR" altLang="en-US" sz="2800" b="1">
                  <a:solidFill>
                    <a:schemeClr val="bg1"/>
                  </a:solidFill>
                  <a:cs typeface="Arial"/>
                </a:rPr>
                <a:t>초기 상태</a:t>
              </a:r>
              <a:endParaRPr lang="ko-KR" altLang="en-US" sz="2800" b="1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151" name="Group 114"/>
          <p:cNvGrpSpPr/>
          <p:nvPr/>
        </p:nvGrpSpPr>
        <p:grpSpPr>
          <a:xfrm rot="0">
            <a:off x="248954" y="3543305"/>
            <a:ext cx="2361210" cy="847696"/>
            <a:chOff x="764930" y="5799373"/>
            <a:chExt cx="1371600" cy="523221"/>
          </a:xfrm>
          <a:solidFill>
            <a:schemeClr val="accent2"/>
          </a:solidFill>
        </p:grpSpPr>
        <p:sp>
          <p:nvSpPr>
            <p:cNvPr id="152" name="Rectangle 115"/>
            <p:cNvSpPr/>
            <p:nvPr/>
          </p:nvSpPr>
          <p:spPr>
            <a:xfrm>
              <a:off x="764930" y="5799373"/>
              <a:ext cx="1371600" cy="523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3" name="Rectangle 116"/>
            <p:cNvSpPr/>
            <p:nvPr/>
          </p:nvSpPr>
          <p:spPr>
            <a:xfrm>
              <a:off x="813023" y="5904481"/>
              <a:ext cx="1271742" cy="31700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>
              <a:spAutoFit/>
            </a:bodyPr>
            <a:lstStyle/>
            <a:p>
              <a:pPr algn="ctr" latinLnBrk="1">
                <a:defRPr/>
              </a:pPr>
              <a:r>
                <a:rPr lang="ko-KR" altLang="en-US" sz="2800" b="1">
                  <a:solidFill>
                    <a:schemeClr val="bg1"/>
                  </a:solidFill>
                  <a:cs typeface="Arial"/>
                </a:rPr>
                <a:t>처리 과정</a:t>
              </a:r>
              <a:endParaRPr lang="ko-KR" altLang="en-US" sz="2800" b="1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154" name="Group 114"/>
          <p:cNvGrpSpPr/>
          <p:nvPr/>
        </p:nvGrpSpPr>
        <p:grpSpPr>
          <a:xfrm rot="0">
            <a:off x="248954" y="5224107"/>
            <a:ext cx="2361210" cy="847696"/>
            <a:chOff x="764930" y="5799373"/>
            <a:chExt cx="1371600" cy="523221"/>
          </a:xfrm>
          <a:solidFill>
            <a:schemeClr val="accent3"/>
          </a:solidFill>
        </p:grpSpPr>
        <p:sp>
          <p:nvSpPr>
            <p:cNvPr id="155" name="Rectangle 115"/>
            <p:cNvSpPr/>
            <p:nvPr/>
          </p:nvSpPr>
          <p:spPr>
            <a:xfrm>
              <a:off x="764930" y="5799373"/>
              <a:ext cx="1371600" cy="523221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6" name="Rectangle 116"/>
            <p:cNvSpPr/>
            <p:nvPr/>
          </p:nvSpPr>
          <p:spPr>
            <a:xfrm>
              <a:off x="924656" y="5896277"/>
              <a:ext cx="1095417" cy="319456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wrap="square">
              <a:spAutoFit/>
            </a:bodyPr>
            <a:lstStyle/>
            <a:p>
              <a:pPr algn="ctr" latinLnBrk="1">
                <a:defRPr/>
              </a:pPr>
              <a:r>
                <a:rPr lang="ko-KR" altLang="en-US" sz="2800" b="1">
                  <a:solidFill>
                    <a:schemeClr val="bg1"/>
                  </a:solidFill>
                  <a:cs typeface="Arial"/>
                </a:rPr>
                <a:t>최종 상태</a:t>
              </a:r>
              <a:endParaRPr lang="ko-KR" altLang="en-US" sz="2800" b="1">
                <a:solidFill>
                  <a:schemeClr val="bg1"/>
                </a:solidFill>
                <a:cs typeface="Arial"/>
              </a:endParaRPr>
            </a:p>
          </p:txBody>
        </p:sp>
      </p:grpSp>
      <p:graphicFrame>
        <p:nvGraphicFramePr>
          <p:cNvPr id="157" name=""/>
          <p:cNvGraphicFramePr>
            <a:graphicFrameLocks noGrp="1"/>
          </p:cNvGraphicFramePr>
          <p:nvPr/>
        </p:nvGraphicFramePr>
        <p:xfrm>
          <a:off x="2917152" y="1842558"/>
          <a:ext cx="8812530" cy="126561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812530"/>
              </a:tblGrid>
              <a:tr h="126561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b="0" i="0" u="none" strike="noStrike" mc:Ignorable="hp" hp:hslEmbossed="0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xmlns:mc="http://schemas.openxmlformats.org/markup-compatibility/2006" xmlns:hp="http://schemas.haansoft.com/office/presentation/8.0" lang="ko-KR" altLang="en-US" b="0" i="0" u="none" strike="noStrike" mc:Ignorable="hp" hp:hslEmbossed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b="0" i="0" u="none" strike="noStrike" mc:Ignorable="hp" hp:hslEmbossed="0">
                          <a:solidFill>
                            <a:schemeClr val="dk1"/>
                          </a:solidFill>
                        </a:rPr>
                        <a:t>사용할 상수와 변수를 지정하고 초기화</a:t>
                      </a:r>
                      <a:endParaRPr xmlns:mc="http://schemas.openxmlformats.org/markup-compatibility/2006" xmlns:hp="http://schemas.haansoft.com/office/presentation/8.0" b="0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b="0" i="0" u="none" strike="noStrike" mc:Ignorable="hp" hp:hslEmbossed="0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xmlns:mc="http://schemas.openxmlformats.org/markup-compatibility/2006" xmlns:hp="http://schemas.haansoft.com/office/presentation/8.0" lang="ko-KR" altLang="en-US" b="0" i="0" u="none" strike="noStrike" mc:Ignorable="hp" hp:hslEmbossed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b="0" i="0" u="none" strike="noStrike" mc:Ignorable="hp" hp:hslEmbossed="0">
                          <a:solidFill>
                            <a:schemeClr val="dk1"/>
                          </a:solidFill>
                        </a:rPr>
                        <a:t>프로그램에 사용할 함수와 데이터들을 미리 정하고 입력</a:t>
                      </a:r>
                      <a:endParaRPr xmlns:mc="http://schemas.openxmlformats.org/markup-compatibility/2006" xmlns:hp="http://schemas.haansoft.com/office/presentation/8.0" b="0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8" name=""/>
          <p:cNvGraphicFramePr>
            <a:graphicFrameLocks noGrp="1"/>
          </p:cNvGraphicFramePr>
          <p:nvPr/>
        </p:nvGraphicFramePr>
        <p:xfrm>
          <a:off x="2917152" y="3277379"/>
          <a:ext cx="8812530" cy="1405890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8812530"/>
              </a:tblGrid>
              <a:tr h="126561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b="0" i="0" u="none" strike="noStrike" mc:Ignorable="hp" hp:hslEmbossed="0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xmlns:mc="http://schemas.openxmlformats.org/markup-compatibility/2006" xmlns:hp="http://schemas.haansoft.com/office/presentation/8.0" lang="ko-KR" altLang="en-US" b="0" i="0" u="none" strike="noStrike" mc:Ignorable="hp" hp:hslEmbossed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b="0" i="0" u="none" strike="noStrike" mc:Ignorable="hp" hp:hslEmbossed="0">
                          <a:solidFill>
                            <a:schemeClr val="dk1"/>
                          </a:solidFill>
                        </a:rPr>
                        <a:t>초기 상태에서 정한 함수들을 명시</a:t>
                      </a:r>
                      <a:endParaRPr xmlns:mc="http://schemas.openxmlformats.org/markup-compatibility/2006" xmlns:hp="http://schemas.haansoft.com/office/presentation/8.0" lang="en-US" altLang="ko-KR" b="0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b="0" i="0" u="none" strike="noStrike" mc:Ignorable="hp" hp:hslEmbossed="0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xmlns:mc="http://schemas.openxmlformats.org/markup-compatibility/2006" xmlns:hp="http://schemas.haansoft.com/office/presentation/8.0" lang="ko-KR" altLang="en-US" b="0" i="0" u="none" strike="noStrike" mc:Ignorable="hp" hp:hslEmbossed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b="0" i="0" u="none" strike="noStrike" mc:Ignorable="hp" hp:hslEmbossed="0">
                          <a:solidFill>
                            <a:schemeClr val="dk1"/>
                          </a:solidFill>
                        </a:rPr>
                        <a:t>출력될 값들은 어떻게 표현되게 할 것인가</a:t>
                      </a:r>
                      <a:endParaRPr xmlns:mc="http://schemas.openxmlformats.org/markup-compatibility/2006" xmlns:hp="http://schemas.haansoft.com/office/presentation/8.0" b="0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b="0" i="0" u="none" strike="noStrike" mc:Ignorable="hp" hp:hslEmbossed="0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xmlns:mc="http://schemas.openxmlformats.org/markup-compatibility/2006" xmlns:hp="http://schemas.haansoft.com/office/presentation/8.0" lang="ko-KR" altLang="en-US" b="0" i="0" u="none" strike="noStrike" mc:Ignorable="hp" hp:hslEmbossed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b="0" i="0" u="none" strike="noStrike" mc:Ignorable="hp" hp:hslEmbossed="0">
                          <a:solidFill>
                            <a:schemeClr val="dk1"/>
                          </a:solidFill>
                        </a:rPr>
                        <a:t>출력하기 위한 키 값을 어떻게 할 것인가</a:t>
                      </a:r>
                      <a:endParaRPr xmlns:mc="http://schemas.openxmlformats.org/markup-compatibility/2006" xmlns:hp="http://schemas.haansoft.com/office/presentation/8.0" b="0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1" name=""/>
          <p:cNvGraphicFramePr>
            <a:graphicFrameLocks noGrp="1"/>
          </p:cNvGraphicFramePr>
          <p:nvPr/>
        </p:nvGraphicFramePr>
        <p:xfrm>
          <a:off x="2917152" y="5350375"/>
          <a:ext cx="8811106" cy="1265612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8811106"/>
              </a:tblGrid>
              <a:tr h="126561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b="0" i="0" u="none" strike="noStrike" mc:Ignorable="hp" hp:hslEmbossed="0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xmlns:mc="http://schemas.openxmlformats.org/markup-compatibility/2006" xmlns:hp="http://schemas.haansoft.com/office/presentation/8.0" lang="ko-KR" altLang="en-US" b="0" i="0" u="none" strike="noStrike" mc:Ignorable="hp" hp:hslEmbossed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b="0" i="0" u="none" strike="noStrike" mc:Ignorable="hp" hp:hslEmbossed="0">
                          <a:solidFill>
                            <a:schemeClr val="dk1"/>
                          </a:solidFill>
                        </a:rPr>
                        <a:t>처리 과정이 종료된 후</a:t>
                      </a:r>
                      <a:r>
                        <a:rPr xmlns:mc="http://schemas.openxmlformats.org/markup-compatibility/2006" xmlns:hp="http://schemas.haansoft.com/office/presentation/8.0" lang="EN-US" b="0" i="0" u="none" strike="noStrike" mc:Ignorable="hp" hp:hslEmbossed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b="0" i="0" u="none" strike="noStrike" mc:Ignorable="hp" hp:hslEmbossed="0">
                          <a:solidFill>
                            <a:schemeClr val="dk1"/>
                          </a:solidFill>
                        </a:rPr>
                        <a:t>출력될 내용</a:t>
                      </a:r>
                      <a:endParaRPr xmlns:mc="http://schemas.openxmlformats.org/markup-compatibility/2006" xmlns:hp="http://schemas.haansoft.com/office/presentation/8.0" b="0" i="0" u="none" strike="noStrike" mc:Ignorable="hp" hp:hslEmbossed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처리 해야할 내용</a:t>
            </a:r>
            <a:endParaRPr lang="ko-KR" altLang="en-US"/>
          </a:p>
        </p:txBody>
      </p:sp>
      <p:sp>
        <p:nvSpPr>
          <p:cNvPr id="5" name="Freeform: Shape 4"/>
          <p:cNvSpPr/>
          <p:nvPr/>
        </p:nvSpPr>
        <p:spPr>
          <a:xfrm>
            <a:off x="3487932" y="1467852"/>
            <a:ext cx="4104" cy="3922295"/>
          </a:xfrm>
          <a:custGeom>
            <a:avLst/>
            <a:gdLst>
              <a:gd name="connsiteX0" fmla="*/ 4105 w 4104"/>
              <a:gd name="connsiteY0" fmla="*/ 0 h 3922295"/>
              <a:gd name="connsiteX1" fmla="*/ 4105 w 4104"/>
              <a:gd name="connsiteY1" fmla="*/ 3922295 h 3922295"/>
              <a:gd name="connsiteX2" fmla="*/ 175 w 4104"/>
              <a:gd name="connsiteY2" fmla="*/ 3920330 h 3922295"/>
              <a:gd name="connsiteX3" fmla="*/ 175 w 4104"/>
              <a:gd name="connsiteY3" fmla="*/ 3904609 h 3922295"/>
              <a:gd name="connsiteX4" fmla="*/ 175 w 4104"/>
              <a:gd name="connsiteY4" fmla="*/ 17686 h 3922295"/>
              <a:gd name="connsiteX5" fmla="*/ 4105 w 4104"/>
              <a:gd name="connsiteY5" fmla="*/ 0 h 392229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" h="3922295">
                <a:moveTo>
                  <a:pt x="4105" y="0"/>
                </a:moveTo>
                <a:cubicBezTo>
                  <a:pt x="4105" y="1307563"/>
                  <a:pt x="4105" y="2614732"/>
                  <a:pt x="4105" y="3922295"/>
                </a:cubicBezTo>
                <a:cubicBezTo>
                  <a:pt x="2926" y="3921509"/>
                  <a:pt x="568" y="3921116"/>
                  <a:pt x="175" y="3920330"/>
                </a:cubicBezTo>
                <a:cubicBezTo>
                  <a:pt x="-218" y="3915221"/>
                  <a:pt x="175" y="3909719"/>
                  <a:pt x="175" y="3904609"/>
                </a:cubicBezTo>
                <a:cubicBezTo>
                  <a:pt x="175" y="2608837"/>
                  <a:pt x="175" y="1313458"/>
                  <a:pt x="175" y="17686"/>
                </a:cubicBezTo>
                <a:cubicBezTo>
                  <a:pt x="568" y="11790"/>
                  <a:pt x="2926" y="5895"/>
                  <a:pt x="4105" y="0"/>
                </a:cubicBezTo>
                <a:close/>
              </a:path>
            </a:pathLst>
          </a:custGeom>
          <a:solidFill>
            <a:srgbClr val="ffffff"/>
          </a:solidFill>
          <a:ln w="3926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451860" y="5799373"/>
            <a:ext cx="611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defRPr/>
            </a:pPr>
            <a:r>
              <a:rPr lang="en-US" altLang="ko-KR" sz="2800" b="1">
                <a:solidFill>
                  <a:schemeClr val="bg1"/>
                </a:solidFill>
                <a:cs typeface="Arial"/>
              </a:rPr>
              <a:t>20</a:t>
            </a:r>
            <a:endParaRPr lang="en-US" altLang="ko-KR" sz="2800" b="1">
              <a:solidFill>
                <a:schemeClr val="bg1"/>
              </a:solidFill>
              <a:cs typeface="Arial"/>
            </a:endParaRPr>
          </a:p>
        </p:txBody>
      </p:sp>
      <p:graphicFrame>
        <p:nvGraphicFramePr>
          <p:cNvPr id="161" name=""/>
          <p:cNvGraphicFramePr>
            <a:graphicFrameLocks noGrp="1"/>
          </p:cNvGraphicFramePr>
          <p:nvPr/>
        </p:nvGraphicFramePr>
        <p:xfrm>
          <a:off x="1014037" y="1702840"/>
          <a:ext cx="10247662" cy="4521549"/>
        </p:xfrm>
        <a:graphic>
          <a:graphicData uri="http://schemas.openxmlformats.org/drawingml/2006/table">
            <a:tbl>
              <a:tblPr firstRow="1" bandRow="1"/>
              <a:tblGrid>
                <a:gridCol w="3948698"/>
                <a:gridCol w="6298963"/>
              </a:tblGrid>
              <a:tr h="90430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2000" b="1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함수</a:t>
                      </a:r>
                      <a:endParaRPr xmlns:mc="http://schemas.openxmlformats.org/markup-compatibility/2006" xmlns:hp="http://schemas.haansoft.com/office/presentation/8.0" sz="2000" b="1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2000" b="1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처리할 내용</a:t>
                      </a:r>
                      <a:endParaRPr xmlns:mc="http://schemas.openxmlformats.org/markup-compatibility/2006" xmlns:hp="http://schemas.haansoft.com/office/presentation/8.0" sz="2000" b="1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90430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200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number_check</a:t>
                      </a:r>
                      <a:endParaRPr xmlns:mc="http://schemas.openxmlformats.org/markup-compatibility/2006" xmlns:hp="http://schemas.haansoft.com/office/presentation/8.0" lang="EN-US" sz="200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200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출력될 숫자를 비교를 통해 정하는 함수</a:t>
                      </a:r>
                      <a:endParaRPr xmlns:mc="http://schemas.openxmlformats.org/markup-compatibility/2006" xmlns:hp="http://schemas.haansoft.com/office/presentation/8.0" sz="200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90430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200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digit_print</a:t>
                      </a:r>
                      <a:endParaRPr xmlns:mc="http://schemas.openxmlformats.org/markup-compatibility/2006" xmlns:hp="http://schemas.haansoft.com/office/presentation/8.0" lang="EN-US" sz="200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200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프로그램 결과 값 출력에 대한 함수</a:t>
                      </a:r>
                      <a:endParaRPr xmlns:mc="http://schemas.openxmlformats.org/markup-compatibility/2006" xmlns:hp="http://schemas.haansoft.com/office/presentation/8.0" sz="200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90430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200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gotoxy</a:t>
                      </a:r>
                      <a:endParaRPr xmlns:mc="http://schemas.openxmlformats.org/markup-compatibility/2006" xmlns:hp="http://schemas.haansoft.com/office/presentation/8.0" lang="EN-US" sz="200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200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커서의 위치 제어 함수</a:t>
                      </a:r>
                      <a:endParaRPr xmlns:mc="http://schemas.openxmlformats.org/markup-compatibility/2006" xmlns:hp="http://schemas.haansoft.com/office/presentation/8.0" sz="200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90430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200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dot_print</a:t>
                      </a:r>
                      <a:endParaRPr xmlns:mc="http://schemas.openxmlformats.org/markup-compatibility/2006" xmlns:hp="http://schemas.haansoft.com/office/presentation/8.0" lang="EN-US" sz="200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200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시간의 </a:t>
                      </a:r>
                      <a:r>
                        <a:rPr xmlns:mc="http://schemas.openxmlformats.org/markup-compatibility/2006" xmlns:hp="http://schemas.haansoft.com/office/presentation/8.0" lang="EN-US" sz="200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(:) </a:t>
                      </a:r>
                      <a:r>
                        <a:rPr xmlns:mc="http://schemas.openxmlformats.org/markup-compatibility/2006" xmlns:hp="http://schemas.haansoft.com/office/presentation/8.0" sz="200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부분의 위치를 정하는 함수</a:t>
                      </a:r>
                      <a:endParaRPr xmlns:mc="http://schemas.openxmlformats.org/markup-compatibility/2006" xmlns:hp="http://schemas.haansoft.com/office/presentation/8.0" sz="200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"/>
          <p:cNvGraphicFramePr>
            <a:graphicFrameLocks noGrp="1"/>
          </p:cNvGraphicFramePr>
          <p:nvPr/>
        </p:nvGraphicFramePr>
        <p:xfrm>
          <a:off x="304161" y="113347"/>
          <a:ext cx="5307330" cy="6621780"/>
        </p:xfrm>
        <a:graphic>
          <a:graphicData uri="http://schemas.openxmlformats.org/drawingml/2006/table">
            <a:tbl>
              <a:tblPr firstRow="1" bandRow="1"/>
              <a:tblGrid>
                <a:gridCol w="5307330"/>
              </a:tblGrid>
              <a:tr h="3581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1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함수 </a:t>
                      </a:r>
                      <a:r>
                        <a:rPr xmlns:mc="http://schemas.openxmlformats.org/markup-compatibility/2006" xmlns:hp="http://schemas.haansoft.com/office/presentation/8.0" lang="EN-US" sz="1200" b="1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main</a:t>
                      </a:r>
                      <a:endParaRPr xmlns:mc="http://schemas.openxmlformats.org/markup-compatibility/2006" xmlns:hp="http://schemas.haansoft.com/office/presentation/8.0" lang="EN-US" sz="1200" b="1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72071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int main(void)</a:t>
                      </a:r>
                      <a:endParaRPr xmlns:mc="http://schemas.openxmlformats.org/markup-compatibility/2006" xmlns:hp="http://schemas.haansoft.com/office/presentation/8.0" lang="EN-US" sz="12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{</a:t>
                      </a:r>
                      <a:endParaRPr xmlns:mc="http://schemas.openxmlformats.org/markup-compatibility/2006" xmlns:hp="http://schemas.haansoft.com/office/presentation/8.0" lang="EN-US" sz="12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time.h</a:t>
                      </a: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라이브러리의 </a:t>
                      </a: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time_t </a:t>
                      </a: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함수 초기화</a:t>
                      </a: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;</a:t>
                      </a:r>
                      <a:endParaRPr xmlns:mc="http://schemas.openxmlformats.org/markup-compatibility/2006" xmlns:hp="http://schemas.haansoft.com/office/presentation/8.0" lang="EN-US" sz="12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초기화 함수로 부터 시간 구조체 포인터</a:t>
                      </a: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;</a:t>
                      </a:r>
                      <a:endParaRPr xmlns:mc="http://schemas.openxmlformats.org/markup-compatibility/2006" xmlns:hp="http://schemas.haansoft.com/office/presentation/8.0" lang="EN-US" sz="12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변수 초기화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getch()</a:t>
                      </a:r>
                      <a:r>
                        <a:rPr xmlns:mc="http://schemas.openxmlformats.org/markup-compatibility/2006" xmlns:hp="http://schemas.haansoft.com/office/presentation/8.0" lang="en-US" altLang="ko-KR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;</a:t>
                      </a: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      </a:t>
                      </a:r>
                      <a:r>
                        <a:rPr xmlns:mc="http://schemas.openxmlformats.org/markup-compatibility/2006" xmlns:hp="http://schemas.haansoft.com/office/presentation/8.0" lang="en-US" altLang="ko-KR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입력을 받는 함수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system("cls");</a:t>
                      </a:r>
                      <a:endParaRPr xmlns:mc="http://schemas.openxmlformats.org/markup-compatibility/2006" xmlns:hp="http://schemas.haansoft.com/office/presentation/8.0" lang="EN-US" sz="12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while(!kbhit())</a:t>
                      </a: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     </a:t>
                      </a: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//</a:t>
                      </a: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키보드에 입력이 있었는가를 확인함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{</a:t>
                      </a:r>
                      <a:endParaRPr xmlns:mc="http://schemas.openxmlformats.org/markup-compatibility/2006" xmlns:hp="http://schemas.haansoft.com/office/presentation/8.0" lang="EN-US" sz="12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시간 계산</a:t>
                      </a:r>
                      <a:r>
                        <a:rPr xmlns:mc="http://schemas.openxmlformats.org/markup-compatibility/2006" xmlns:hp="http://schemas.haansoft.com/office/presentation/8.0" lang="en-US" altLang="ko-KR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;</a:t>
                      </a:r>
                      <a:endParaRPr xmlns:mc="http://schemas.openxmlformats.org/markup-compatibility/2006" xmlns:hp="http://schemas.haansoft.com/office/presentation/8.0" lang="en-US" altLang="ko-KR" sz="12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gotoxy(1,3);</a:t>
                      </a:r>
                      <a:endParaRPr xmlns:mc="http://schemas.openxmlformats.org/markup-compatibility/2006" xmlns:hp="http://schemas.haansoft.com/office/presentation/8.0" lang="EN-US" sz="12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      </a:t>
                      </a: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for(y=0;y&lt;=4;y++)</a:t>
                      </a:r>
                      <a:endParaRPr xmlns:mc="http://schemas.openxmlformats.org/markup-compatibility/2006" xmlns:hp="http://schemas.haansoft.com/office/presentation/8.0" lang="EN-US" sz="12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      </a:t>
                      </a: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{</a:t>
                      </a:r>
                      <a:endParaRPr xmlns:mc="http://schemas.openxmlformats.org/markup-compatibility/2006" xmlns:hp="http://schemas.haansoft.com/office/presentation/8.0" lang="EN-US" sz="12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            </a:t>
                      </a: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number_check(time_number, y);</a:t>
                      </a: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     </a:t>
                      </a: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//</a:t>
                      </a: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숫자 비교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      </a:t>
                      </a: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}</a:t>
                      </a:r>
                      <a:endParaRPr xmlns:mc="http://schemas.openxmlformats.org/markup-compatibility/2006" xmlns:hp="http://schemas.haansoft.com/office/presentation/8.0" lang="EN-US" sz="12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      </a:t>
                      </a: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dot_print(time_number)</a:t>
                      </a:r>
                      <a:r>
                        <a:rPr xmlns:mc="http://schemas.openxmlformats.org/markup-compatibility/2006" xmlns:hp="http://schemas.haansoft.com/office/presentation/8.0" lang="en-US" altLang="ko-KR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;</a:t>
                      </a: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     </a:t>
                      </a: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//</a:t>
                      </a: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시간의 </a:t>
                      </a: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(:) </a:t>
                      </a: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부분의 위치를 정하는 함수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}</a:t>
                      </a:r>
                      <a:endParaRPr xmlns:mc="http://schemas.openxmlformats.org/markup-compatibility/2006" xmlns:hp="http://schemas.haansoft.com/office/presentation/8.0" lang="EN-US" sz="12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return 0;</a:t>
                      </a:r>
                      <a:endParaRPr xmlns:mc="http://schemas.openxmlformats.org/markup-compatibility/2006" xmlns:hp="http://schemas.haansoft.com/office/presentation/8.0" lang="EN-US" sz="12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}</a:t>
                      </a:r>
                      <a:endParaRPr xmlns:mc="http://schemas.openxmlformats.org/markup-compatibility/2006" xmlns:hp="http://schemas.haansoft.com/office/presentation/8.0" lang="EN-US" sz="12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xmlns:mc="http://schemas.openxmlformats.org/markup-compatibility/2006" xmlns:hp="http://schemas.haansoft.com/office/presentation/8.0" lang="EN-US" sz="12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"/>
          <p:cNvGraphicFramePr>
            <a:graphicFrameLocks noGrp="1"/>
          </p:cNvGraphicFramePr>
          <p:nvPr/>
        </p:nvGraphicFramePr>
        <p:xfrm>
          <a:off x="5662340" y="1534216"/>
          <a:ext cx="6217857" cy="3827667"/>
        </p:xfrm>
        <a:graphic>
          <a:graphicData uri="http://schemas.openxmlformats.org/drawingml/2006/table">
            <a:tbl>
              <a:tblPr firstRow="1" bandRow="1"/>
              <a:tblGrid>
                <a:gridCol w="3108928"/>
                <a:gridCol w="3108928"/>
              </a:tblGrid>
              <a:tr h="50580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300" b="1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함수 </a:t>
                      </a:r>
                      <a:r>
                        <a:rPr xmlns:mc="http://schemas.openxmlformats.org/markup-compatibility/2006" xmlns:hp="http://schemas.haansoft.com/office/presentation/8.0" lang="EN-US" sz="1300" b="1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number_check</a:t>
                      </a:r>
                      <a:endParaRPr xmlns:mc="http://schemas.openxmlformats.org/markup-compatibility/2006" xmlns:hp="http://schemas.haansoft.com/office/presentation/8.0" lang="EN-US" sz="1300" b="1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300" b="1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함수 </a:t>
                      </a:r>
                      <a:r>
                        <a:rPr xmlns:mc="http://schemas.openxmlformats.org/markup-compatibility/2006" xmlns:hp="http://schemas.haansoft.com/office/presentation/8.0" lang="EN-US" sz="1300" b="1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digit_print</a:t>
                      </a:r>
                      <a:endParaRPr xmlns:mc="http://schemas.openxmlformats.org/markup-compatibility/2006" xmlns:hp="http://schemas.haansoft.com/office/presentation/8.0" lang="EN-US" sz="1300" b="1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23042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void number_check(int k, int i){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   </a:t>
                      </a: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//</a:t>
                      </a:r>
                      <a:r>
                        <a:rPr xmlns:mc="http://schemas.openxmlformats.org/markup-compatibility/2006" xmlns:hp="http://schemas.haansoft.com/office/presentation/8.0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각 출력 값에 대한 숫자를 출력</a:t>
                      </a:r>
                      <a:endParaRPr xmlns:mc="http://schemas.openxmlformats.org/markup-compatibility/2006" xmlns:hp="http://schemas.haansoft.com/office/presentation/8.0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}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void digit_print(int dim[], int line){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   </a:t>
                      </a: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int i;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   </a:t>
                      </a: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//</a:t>
                      </a:r>
                      <a:r>
                        <a:rPr xmlns:mc="http://schemas.openxmlformats.org/markup-compatibility/2006" xmlns:hp="http://schemas.haansoft.com/office/presentation/8.0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숫자를 어떻게 출력할 것인지를 표현</a:t>
                      </a:r>
                      <a:endParaRPr xmlns:mc="http://schemas.openxmlformats.org/markup-compatibility/2006" xmlns:hp="http://schemas.haansoft.com/office/presentation/8.0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}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580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300" b="1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함수 </a:t>
                      </a:r>
                      <a:r>
                        <a:rPr xmlns:mc="http://schemas.openxmlformats.org/markup-compatibility/2006" xmlns:hp="http://schemas.haansoft.com/office/presentation/8.0" lang="EN-US" sz="1300" b="1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dot_print</a:t>
                      </a:r>
                      <a:endParaRPr xmlns:mc="http://schemas.openxmlformats.org/markup-compatibility/2006" xmlns:hp="http://schemas.haansoft.com/office/presentation/8.0" lang="EN-US" sz="1300" b="1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58562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void dot_print(int hour){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   </a:t>
                      </a: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int i;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   </a:t>
                      </a: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(:)</a:t>
                      </a:r>
                      <a:r>
                        <a:rPr xmlns:mc="http://schemas.openxmlformats.org/markup-compatibility/2006" xmlns:hp="http://schemas.haansoft.com/office/presentation/8.0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의 위치를 지정</a:t>
                      </a:r>
                      <a:endParaRPr xmlns:mc="http://schemas.openxmlformats.org/markup-compatibility/2006" xmlns:hp="http://schemas.haansoft.com/office/presentation/8.0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}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단계 </a:t>
            </a:r>
            <a:r>
              <a:rPr lang="en-US" altLang="ko-KR"/>
              <a:t>3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프로그램 작성</a:t>
            </a:r>
            <a:endParaRPr lang="ko-KR" altLang="en-US"/>
          </a:p>
        </p:txBody>
      </p:sp>
      <p:sp>
        <p:nvSpPr>
          <p:cNvPr id="5" name="Freeform: Shape 4"/>
          <p:cNvSpPr/>
          <p:nvPr/>
        </p:nvSpPr>
        <p:spPr>
          <a:xfrm>
            <a:off x="3487932" y="1467852"/>
            <a:ext cx="4104" cy="3922295"/>
          </a:xfrm>
          <a:custGeom>
            <a:avLst/>
            <a:gdLst>
              <a:gd name="connsiteX0" fmla="*/ 4105 w 4104"/>
              <a:gd name="connsiteY0" fmla="*/ 0 h 3922295"/>
              <a:gd name="connsiteX1" fmla="*/ 4105 w 4104"/>
              <a:gd name="connsiteY1" fmla="*/ 3922295 h 3922295"/>
              <a:gd name="connsiteX2" fmla="*/ 175 w 4104"/>
              <a:gd name="connsiteY2" fmla="*/ 3920330 h 3922295"/>
              <a:gd name="connsiteX3" fmla="*/ 175 w 4104"/>
              <a:gd name="connsiteY3" fmla="*/ 3904609 h 3922295"/>
              <a:gd name="connsiteX4" fmla="*/ 175 w 4104"/>
              <a:gd name="connsiteY4" fmla="*/ 17686 h 3922295"/>
              <a:gd name="connsiteX5" fmla="*/ 4105 w 4104"/>
              <a:gd name="connsiteY5" fmla="*/ 0 h 392229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" h="3922295">
                <a:moveTo>
                  <a:pt x="4105" y="0"/>
                </a:moveTo>
                <a:cubicBezTo>
                  <a:pt x="4105" y="1307563"/>
                  <a:pt x="4105" y="2614732"/>
                  <a:pt x="4105" y="3922295"/>
                </a:cubicBezTo>
                <a:cubicBezTo>
                  <a:pt x="2926" y="3921509"/>
                  <a:pt x="568" y="3921116"/>
                  <a:pt x="175" y="3920330"/>
                </a:cubicBezTo>
                <a:cubicBezTo>
                  <a:pt x="-218" y="3915221"/>
                  <a:pt x="175" y="3909719"/>
                  <a:pt x="175" y="3904609"/>
                </a:cubicBezTo>
                <a:cubicBezTo>
                  <a:pt x="175" y="2608837"/>
                  <a:pt x="175" y="1313458"/>
                  <a:pt x="175" y="17686"/>
                </a:cubicBezTo>
                <a:cubicBezTo>
                  <a:pt x="568" y="11790"/>
                  <a:pt x="2926" y="5895"/>
                  <a:pt x="4105" y="0"/>
                </a:cubicBezTo>
                <a:close/>
              </a:path>
            </a:pathLst>
          </a:custGeom>
          <a:solidFill>
            <a:srgbClr val="ffffff"/>
          </a:solidFill>
          <a:ln w="3926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451860" y="5799373"/>
            <a:ext cx="611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defRPr/>
            </a:pPr>
            <a:r>
              <a:rPr lang="en-US" altLang="ko-KR" sz="2800" b="1">
                <a:solidFill>
                  <a:schemeClr val="bg1"/>
                </a:solidFill>
                <a:cs typeface="Arial"/>
              </a:rPr>
              <a:t>20</a:t>
            </a:r>
            <a:endParaRPr lang="en-US" altLang="ko-KR" sz="2800" b="1">
              <a:solidFill>
                <a:schemeClr val="bg1"/>
              </a:solidFill>
              <a:cs typeface="Arial"/>
            </a:endParaRPr>
          </a:p>
        </p:txBody>
      </p:sp>
      <p:graphicFrame>
        <p:nvGraphicFramePr>
          <p:cNvPr id="164" name=""/>
          <p:cNvGraphicFramePr>
            <a:graphicFrameLocks noGrp="1"/>
          </p:cNvGraphicFramePr>
          <p:nvPr/>
        </p:nvGraphicFramePr>
        <p:xfrm>
          <a:off x="1547854" y="1282064"/>
          <a:ext cx="8538210" cy="5433060"/>
        </p:xfrm>
        <a:graphic>
          <a:graphicData uri="http://schemas.openxmlformats.org/drawingml/2006/table">
            <a:tbl>
              <a:tblPr firstRow="1" bandRow="1"/>
              <a:tblGrid>
                <a:gridCol w="4269105"/>
                <a:gridCol w="4269105"/>
              </a:tblGrid>
              <a:tr h="3390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300" b="1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함수 </a:t>
                      </a:r>
                      <a:r>
                        <a:rPr xmlns:mc="http://schemas.openxmlformats.org/markup-compatibility/2006" xmlns:hp="http://schemas.haansoft.com/office/presentation/8.0" lang="EN-US" sz="1300" b="1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number_check</a:t>
                      </a:r>
                      <a:endParaRPr xmlns:mc="http://schemas.openxmlformats.org/markup-compatibility/2006" xmlns:hp="http://schemas.haansoft.com/office/presentation/8.0" lang="EN-US" sz="1300" b="1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300" b="1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함수 </a:t>
                      </a:r>
                      <a:r>
                        <a:rPr xmlns:mc="http://schemas.openxmlformats.org/markup-compatibility/2006" xmlns:hp="http://schemas.haansoft.com/office/presentation/8.0" lang="EN-US" sz="1300" b="1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digit_print</a:t>
                      </a:r>
                      <a:endParaRPr xmlns:mc="http://schemas.openxmlformats.org/markup-compatibility/2006" xmlns:hp="http://schemas.haansoft.com/office/presentation/8.0" lang="EN-US" sz="1300" b="1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529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void number_check(int k, int i){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if (k&gt;=1){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number_check(k/10, i);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switch(k%10){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case 0: ~ case9</a:t>
                      </a:r>
                      <a:r>
                        <a:rPr xmlns:mc="http://schemas.openxmlformats.org/markup-compatibility/2006" xmlns:hp="http://schemas.haansoft.com/office/presentation/8.0" lang="en-US" altLang="ko-KR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;</a:t>
                      </a:r>
                      <a:r>
          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   </a:t>
                      </a: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//</a:t>
                      </a:r>
                      <a:r>
                        <a:rPr xmlns:mc="http://schemas.openxmlformats.org/markup-compatibility/2006" xmlns:hp="http://schemas.haansoft.com/office/presentation/8.0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각 출력 값에 대한 숫자를 출력</a:t>
                      </a:r>
                      <a:endParaRPr xmlns:mc="http://schemas.openxmlformats.org/markup-compatibility/2006" xmlns:hp="http://schemas.haansoft.com/office/presentation/8.0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break;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lang="en-US" altLang="ko-KR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}</a:t>
                      </a:r>
                      <a:r>
          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}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}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void digit_print(int dim[], int line){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int i;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for(i=line*4;i&lt;=line*4+3; i++){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숫자가 </a:t>
                      </a: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1</a:t>
                      </a:r>
                      <a:r>
                        <a:rPr xmlns:mc="http://schemas.openxmlformats.org/markup-compatibility/2006" xmlns:hp="http://schemas.haansoft.com/office/presentation/8.0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인 부분은 ■</a:t>
                      </a:r>
                      <a:r>
                        <a:rPr xmlns:mc="http://schemas.openxmlformats.org/markup-compatibility/2006" xmlns:hp="http://schemas.haansoft.com/office/presentation/8.0" lang="en-US" altLang="ko-KR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아닌 부분은 공백</a:t>
                      </a:r>
                      <a:endParaRPr xmlns:mc="http://schemas.openxmlformats.org/markup-compatibility/2006" xmlns:hp="http://schemas.haansoft.com/office/presentation/8.0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</a:t>
                      </a: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}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}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90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300" b="1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함수 </a:t>
                      </a:r>
                      <a:r>
                        <a:rPr xmlns:mc="http://schemas.openxmlformats.org/markup-compatibility/2006" xmlns:hp="http://schemas.haansoft.com/office/presentation/8.0" lang="EN-US" sz="1300" b="1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dot_print</a:t>
                      </a:r>
                      <a:endParaRPr xmlns:mc="http://schemas.openxmlformats.org/markup-compatibility/2006" xmlns:hp="http://schemas.haansoft.com/office/presentation/8.0" lang="EN-US" sz="1300" b="1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5582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void dot_print(int hour){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int i;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if (hour&lt;100000){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 </a:t>
                      </a: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(:)</a:t>
                      </a:r>
                      <a:r>
                        <a:rPr xmlns:mc="http://schemas.openxmlformats.org/markup-compatibility/2006" xmlns:hp="http://schemas.haansoft.com/office/presentation/8.0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의 위치를 지정</a:t>
                      </a:r>
                      <a:endParaRPr xmlns:mc="http://schemas.openxmlformats.org/markup-compatibility/2006" xmlns:hp="http://schemas.haansoft.com/office/presentation/8.0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 </a:t>
                      </a: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}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3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}</a:t>
                      </a:r>
                      <a:endParaRPr xmlns:mc="http://schemas.openxmlformats.org/markup-compatibility/2006" xmlns:hp="http://schemas.haansoft.com/office/presentation/8.0" lang="EN-US" sz="13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완성</a:t>
            </a:r>
            <a:endParaRPr lang="ko-KR" altLang="en-US"/>
          </a:p>
        </p:txBody>
      </p:sp>
      <p:sp>
        <p:nvSpPr>
          <p:cNvPr id="5" name="Freeform: Shape 4"/>
          <p:cNvSpPr/>
          <p:nvPr/>
        </p:nvSpPr>
        <p:spPr>
          <a:xfrm>
            <a:off x="3487932" y="1467852"/>
            <a:ext cx="4104" cy="3922295"/>
          </a:xfrm>
          <a:custGeom>
            <a:avLst/>
            <a:gdLst>
              <a:gd name="connsiteX0" fmla="*/ 4105 w 4104"/>
              <a:gd name="connsiteY0" fmla="*/ 0 h 3922295"/>
              <a:gd name="connsiteX1" fmla="*/ 4105 w 4104"/>
              <a:gd name="connsiteY1" fmla="*/ 3922295 h 3922295"/>
              <a:gd name="connsiteX2" fmla="*/ 175 w 4104"/>
              <a:gd name="connsiteY2" fmla="*/ 3920330 h 3922295"/>
              <a:gd name="connsiteX3" fmla="*/ 175 w 4104"/>
              <a:gd name="connsiteY3" fmla="*/ 3904609 h 3922295"/>
              <a:gd name="connsiteX4" fmla="*/ 175 w 4104"/>
              <a:gd name="connsiteY4" fmla="*/ 17686 h 3922295"/>
              <a:gd name="connsiteX5" fmla="*/ 4105 w 4104"/>
              <a:gd name="connsiteY5" fmla="*/ 0 h 392229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" h="3922295">
                <a:moveTo>
                  <a:pt x="4105" y="0"/>
                </a:moveTo>
                <a:cubicBezTo>
                  <a:pt x="4105" y="1307563"/>
                  <a:pt x="4105" y="2614732"/>
                  <a:pt x="4105" y="3922295"/>
                </a:cubicBezTo>
                <a:cubicBezTo>
                  <a:pt x="2926" y="3921509"/>
                  <a:pt x="568" y="3921116"/>
                  <a:pt x="175" y="3920330"/>
                </a:cubicBezTo>
                <a:cubicBezTo>
                  <a:pt x="-218" y="3915221"/>
                  <a:pt x="175" y="3909719"/>
                  <a:pt x="175" y="3904609"/>
                </a:cubicBezTo>
                <a:cubicBezTo>
                  <a:pt x="175" y="2608837"/>
                  <a:pt x="175" y="1313458"/>
                  <a:pt x="175" y="17686"/>
                </a:cubicBezTo>
                <a:cubicBezTo>
                  <a:pt x="568" y="11790"/>
                  <a:pt x="2926" y="5895"/>
                  <a:pt x="4105" y="0"/>
                </a:cubicBezTo>
                <a:close/>
              </a:path>
            </a:pathLst>
          </a:custGeom>
          <a:solidFill>
            <a:srgbClr val="ffffff"/>
          </a:solidFill>
          <a:ln w="3926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451860" y="5799373"/>
            <a:ext cx="611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defRPr/>
            </a:pPr>
            <a:r>
              <a:rPr lang="en-US" altLang="ko-KR" sz="2800" b="1">
                <a:solidFill>
                  <a:schemeClr val="bg1"/>
                </a:solidFill>
                <a:cs typeface="Arial"/>
              </a:rPr>
              <a:t>20</a:t>
            </a:r>
            <a:endParaRPr lang="en-US" altLang="ko-KR" sz="2800" b="1">
              <a:solidFill>
                <a:schemeClr val="bg1"/>
              </a:solidFill>
              <a:cs typeface="Arial"/>
            </a:endParaRPr>
          </a:p>
        </p:txBody>
      </p:sp>
      <p:pic>
        <p:nvPicPr>
          <p:cNvPr id="1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8379" y="1424832"/>
            <a:ext cx="3709151" cy="5098222"/>
          </a:xfrm>
          <a:prstGeom prst="rect">
            <a:avLst/>
          </a:prstGeom>
        </p:spPr>
      </p:pic>
      <p:pic>
        <p:nvPicPr>
          <p:cNvPr id="16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83280" y="1400988"/>
            <a:ext cx="4703635" cy="5050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55867" y="381812"/>
            <a:ext cx="3342077" cy="6094376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70394" y="411276"/>
            <a:ext cx="5050942" cy="6035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369</ep:Words>
  <ep:PresentationFormat>Widescreen</ep:PresentationFormat>
  <ep:Paragraphs>15</ep:Paragraphs>
  <ep:Slides>12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ep:HeadingPairs>
  <ep:TitlesOfParts>
    <vt:vector size="14" baseType="lpstr">
      <vt:lpstr>Contents Slide Master</vt:lpstr>
      <vt:lpstr>Section Break Slide Master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2020-01-20T05:08:25.000</dcterms:created>
  <dc:creator>Allppt.com</dc:creator>
  <cp:lastModifiedBy>jangdebug</cp:lastModifiedBy>
  <dcterms:modified xsi:type="dcterms:W3CDTF">2020-10-04T03:27:16.920</dcterms:modified>
  <cp:revision>133</cp:revision>
  <dc:title>PowerPoint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